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8" r:id="rId3"/>
    <p:sldId id="280" r:id="rId4"/>
    <p:sldId id="322" r:id="rId5"/>
    <p:sldId id="321" r:id="rId6"/>
    <p:sldId id="329" r:id="rId7"/>
    <p:sldId id="330" r:id="rId8"/>
    <p:sldId id="305" r:id="rId9"/>
    <p:sldId id="328" r:id="rId10"/>
    <p:sldId id="311" r:id="rId11"/>
    <p:sldId id="341" r:id="rId12"/>
    <p:sldId id="288" r:id="rId13"/>
    <p:sldId id="306" r:id="rId14"/>
    <p:sldId id="290" r:id="rId15"/>
    <p:sldId id="291" r:id="rId16"/>
    <p:sldId id="332" r:id="rId17"/>
    <p:sldId id="317" r:id="rId18"/>
    <p:sldId id="333" r:id="rId19"/>
    <p:sldId id="334" r:id="rId20"/>
    <p:sldId id="335" r:id="rId21"/>
    <p:sldId id="323" r:id="rId22"/>
    <p:sldId id="314" r:id="rId23"/>
    <p:sldId id="299" r:id="rId24"/>
    <p:sldId id="300" r:id="rId25"/>
    <p:sldId id="336" r:id="rId26"/>
    <p:sldId id="337" r:id="rId27"/>
    <p:sldId id="338" r:id="rId28"/>
    <p:sldId id="339" r:id="rId29"/>
    <p:sldId id="340" r:id="rId30"/>
    <p:sldId id="343" r:id="rId31"/>
    <p:sldId id="275" r:id="rId32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468" autoAdjust="0"/>
  </p:normalViewPr>
  <p:slideViewPr>
    <p:cSldViewPr snapToGrid="0">
      <p:cViewPr>
        <p:scale>
          <a:sx n="75" d="100"/>
          <a:sy n="75" d="100"/>
        </p:scale>
        <p:origin x="2418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各位参会的专家老师和同学，大家上午好。很高兴来参加这次会议，</a:t>
            </a:r>
            <a:r>
              <a:rPr lang="zh-CN" altLang="en-US" baseline="0" dirty="0" smtClean="0"/>
              <a:t> 下面我代表工作组对</a:t>
            </a:r>
            <a:r>
              <a:rPr lang="en-US" altLang="zh-CN" baseline="0" dirty="0" smtClean="0"/>
              <a:t>CEPC</a:t>
            </a:r>
            <a:r>
              <a:rPr lang="zh-CN" altLang="en-US" baseline="0" dirty="0" smtClean="0"/>
              <a:t>强子量能器</a:t>
            </a:r>
            <a:r>
              <a:rPr lang="en-US" altLang="zh-CN" baseline="0" dirty="0" smtClean="0"/>
              <a:t>GEM</a:t>
            </a:r>
            <a:r>
              <a:rPr lang="zh-CN" altLang="en-US" baseline="0" dirty="0" smtClean="0"/>
              <a:t>方案预研的进展进行介绍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整套读出系统采用可扩展读出系统结构</a:t>
            </a:r>
            <a:r>
              <a:rPr lang="en-US" altLang="zh-CN" dirty="0" smtClean="0"/>
              <a:t>SRS</a:t>
            </a:r>
            <a:r>
              <a:rPr lang="zh-CN" altLang="en-US" dirty="0" smtClean="0"/>
              <a:t>，这个概念是由</a:t>
            </a:r>
            <a:r>
              <a:rPr lang="en-US" altLang="zh-CN" dirty="0" smtClean="0"/>
              <a:t>CERN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RD51</a:t>
            </a:r>
            <a:r>
              <a:rPr lang="zh-CN" altLang="en-US" dirty="0" smtClean="0"/>
              <a:t>小组提出，由前端板，接口板和数据获取板构成，可以自由的定制系统大小，同时对于不同的探测器，只需要更换相应的读出芯片即可，实现系统复用。下图是计划采用读出系统框图，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探测器信号进行读出，由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板实现芯片控制和数据读回，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板实现时钟触发同步，以及数据打包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下面是系统第一阶段的设计方案，探测器读出平面和前端电子学板分离设计，在这一阶段，希望验证读出系统通能并对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芯片的性能进行测试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9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这是读出系统的实物图，阳极读出板，有效区域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平方厘米，每个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平方厘米；前端电子学板上集成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用菊花链方式连接，探测器接口板，实现系统的控制数据采集和刻度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7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9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对于模拟部分，半数字读出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无法像常规的</a:t>
            </a:r>
            <a:r>
              <a:rPr lang="en-US" altLang="zh-CN" dirty="0" smtClean="0"/>
              <a:t>ADC</a:t>
            </a:r>
            <a:r>
              <a:rPr lang="zh-CN" altLang="en-US" dirty="0" smtClean="0"/>
              <a:t>系统进行测试和刻度，在实际测试中可以利用芯片自身比较器输出进行刻度，通过对阈值进行扫描，统计芯片比较器输出与总信号比例随阈值变化的关系，可以得到如下</a:t>
            </a:r>
            <a:r>
              <a:rPr lang="en-US" altLang="zh-CN" dirty="0" smtClean="0"/>
              <a:t>S</a:t>
            </a:r>
            <a:r>
              <a:rPr lang="zh-CN" altLang="en-US" dirty="0" smtClean="0"/>
              <a:t>形状的曲线，通过这种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曲线统计的办法可以得到芯片的刻度以及噪声的情况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3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这是噪声测试的结果，电子学噪声约为</a:t>
            </a:r>
            <a:r>
              <a:rPr lang="en-US" altLang="zh-CN" dirty="0" smtClean="0"/>
              <a:t>0.25fC</a:t>
            </a:r>
            <a:r>
              <a:rPr lang="zh-CN" altLang="en-US" dirty="0" smtClean="0"/>
              <a:t>，与探测器联调噪声</a:t>
            </a:r>
            <a:r>
              <a:rPr lang="en-US" altLang="zh-CN" dirty="0" smtClean="0"/>
              <a:t>0.35fC</a:t>
            </a:r>
            <a:r>
              <a:rPr lang="zh-CN" altLang="en-US" dirty="0" smtClean="0"/>
              <a:t>，芯片芯片高增益成形电路动态范围</a:t>
            </a:r>
            <a:r>
              <a:rPr lang="en-US" altLang="zh-CN" dirty="0" smtClean="0"/>
              <a:t>140fC</a:t>
            </a:r>
            <a:r>
              <a:rPr lang="zh-CN" altLang="en-US" dirty="0" smtClean="0"/>
              <a:t>，低增益成形电路动态范围</a:t>
            </a:r>
            <a:r>
              <a:rPr lang="en-US" altLang="zh-CN" dirty="0" smtClean="0"/>
              <a:t>500fC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下面是与探测器联调的结果，首先是使用成形输出的调试功能测量能谱，由于是调试功能，在</a:t>
            </a:r>
            <a:r>
              <a:rPr lang="en-US" altLang="zh-CN" dirty="0" smtClean="0"/>
              <a:t>400fC</a:t>
            </a:r>
            <a:r>
              <a:rPr lang="zh-CN" altLang="en-US" dirty="0" smtClean="0"/>
              <a:t>左右即饱和，下面是通过片外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测量得到的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19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下面是利用能谱峰位对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探测器增益均匀性进行扫面的结果，不均匀性为</a:t>
            </a:r>
            <a:r>
              <a:rPr lang="en-US" altLang="zh-CN" dirty="0" smtClean="0"/>
              <a:t>19%</a:t>
            </a:r>
            <a:r>
              <a:rPr lang="zh-CN" altLang="en-US" dirty="0" smtClean="0"/>
              <a:t>。之后该利用宇宙线事例对系统串扰进行测量，当事例击中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后，对相应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周围响应进行统计，有响应的事例数约占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4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谢谢大家，欢迎大家对工作提出意见和建议。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项目是近年来为了对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粒子和标准模型进行精确测量提出的高能环形正负电子对撞机项目，希望利用质心能量</a:t>
            </a:r>
            <a:r>
              <a:rPr lang="en-US" altLang="zh-CN" dirty="0" smtClean="0"/>
              <a:t>250GeV</a:t>
            </a:r>
            <a:r>
              <a:rPr lang="zh-CN" altLang="en-US" dirty="0" smtClean="0"/>
              <a:t>附近的正负电子对撞产生大量干净的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粒子，从而精确测量其性质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6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作为对撞机中重要的一环，量能器系统的设计显得尤为重要，为了实现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重构，希望量能器的空间分辨和能量分辨尽可能的好。为了实现要求的能量分辨，发展出了高颗粒度的取样型量能器，量能器由吸收层和灵敏层构成，利用径迹测得的动量和能量进行匹配，实现</a:t>
            </a:r>
            <a:r>
              <a:rPr lang="en-US" altLang="zh-CN" dirty="0" smtClean="0"/>
              <a:t>jet</a:t>
            </a:r>
            <a:r>
              <a:rPr lang="zh-CN" altLang="en-US" dirty="0" smtClean="0"/>
              <a:t>的精确测量。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ILC</a:t>
            </a:r>
            <a:r>
              <a:rPr lang="zh-CN" altLang="en-US" dirty="0" smtClean="0"/>
              <a:t>对取样型量能器提供的一些可选的方案，量能器可以使用模拟读出和数字读出，模拟读出指的是将能量信息全部记录，最后用于事例重构；数字读出是使用比较器，只记录击中与否的信息，模拟结果表示，数字读出即可实现需要的能量分辨率，为了提高高能时的能量分辨率，可以使用多个阈读出，即所谓的半数字读出。我们的项目中采用的是基于</a:t>
            </a:r>
            <a:r>
              <a:rPr lang="en-US" altLang="zh-CN" dirty="0" smtClean="0"/>
              <a:t>GEM</a:t>
            </a:r>
            <a:r>
              <a:rPr lang="zh-CN" altLang="en-US" dirty="0" smtClean="0"/>
              <a:t>的半数字读出方案。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70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项目使用的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探测器大小为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，采用自张紧工艺制作，这是探测器的设计和实物图，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3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21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下面是半数字化读出芯片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由法国</a:t>
            </a:r>
            <a:r>
              <a:rPr lang="en-US" altLang="zh-CN" dirty="0" smtClean="0"/>
              <a:t>Omega</a:t>
            </a:r>
            <a:r>
              <a:rPr lang="zh-CN" altLang="en-US" dirty="0" smtClean="0"/>
              <a:t>小组设计，单片</a:t>
            </a:r>
            <a:r>
              <a:rPr lang="en-US" altLang="zh-CN" dirty="0" smtClean="0"/>
              <a:t>ASIC 64</a:t>
            </a:r>
            <a:r>
              <a:rPr lang="zh-CN" altLang="en-US" dirty="0" smtClean="0"/>
              <a:t>通道，每通道由一个电荷灵敏前放和两个增益不同的成形电路构成，高增益成形输出接到一个两路比较器上，低增益成形输出接到一路比较器上，比较器输出通过优先编码为</a:t>
            </a:r>
            <a:r>
              <a:rPr lang="en-US" altLang="zh-CN" dirty="0" smtClean="0"/>
              <a:t>2bit</a:t>
            </a:r>
            <a:r>
              <a:rPr lang="zh-CN" altLang="en-US" dirty="0" smtClean="0"/>
              <a:t>信息实现半数字读出，比较器的阈值通过片上</a:t>
            </a:r>
            <a:r>
              <a:rPr lang="en-US" altLang="zh-CN" dirty="0" smtClean="0"/>
              <a:t>10-bitDAC</a:t>
            </a:r>
            <a:r>
              <a:rPr lang="zh-CN" altLang="en-US" dirty="0" smtClean="0"/>
              <a:t>设置。同时芯片的成形信号还可以通过配置输出用于调试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jpg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5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15" Type="http://schemas.openxmlformats.org/officeDocument/2006/relationships/oleObject" Target="../embeddings/oleObject4.bin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197939" y="2546381"/>
            <a:ext cx="694179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器</a:t>
            </a:r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088283" y="4291412"/>
            <a:ext cx="69674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宇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2018/04/13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6486065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70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读出芯片介绍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034307" y="1209698"/>
            <a:ext cx="5016334" cy="414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25809"/>
            <a:ext cx="2946236" cy="25592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可扩展读出系统</a:t>
            </a:r>
            <a:r>
              <a:rPr lang="en-US" altLang="zh-CN" dirty="0" smtClean="0"/>
              <a:t>(</a:t>
            </a:r>
            <a:r>
              <a:rPr lang="en-US" altLang="zh-CN" dirty="0" smtClean="0"/>
              <a:t>SRS)</a:t>
            </a:r>
            <a:endParaRPr lang="en-US" altLang="zh-CN" dirty="0" smtClean="0"/>
          </a:p>
          <a:p>
            <a:r>
              <a:rPr lang="zh-CN" altLang="en-US" sz="2000" dirty="0" smtClean="0"/>
              <a:t>前端板</a:t>
            </a:r>
            <a:r>
              <a:rPr lang="en-US" altLang="zh-CN" sz="2000" dirty="0" smtClean="0"/>
              <a:t>(FEB)</a:t>
            </a:r>
            <a:r>
              <a:rPr lang="zh-CN" altLang="en-US" sz="2000" dirty="0" smtClean="0"/>
              <a:t>、         接口板</a:t>
            </a:r>
            <a:r>
              <a:rPr lang="en-US" altLang="zh-CN" sz="2000" dirty="0" smtClean="0"/>
              <a:t>(DIF)</a:t>
            </a:r>
            <a:r>
              <a:rPr lang="zh-CN" altLang="en-US" sz="2000" dirty="0" smtClean="0"/>
              <a:t>、          数据获取板</a:t>
            </a:r>
            <a:r>
              <a:rPr lang="en-US" altLang="zh-CN" sz="2000" dirty="0" smtClean="0"/>
              <a:t>(DAQ)</a:t>
            </a:r>
          </a:p>
          <a:p>
            <a:r>
              <a:rPr lang="zh-CN" altLang="en-US" sz="2000" dirty="0" smtClean="0"/>
              <a:t>系统大小可定制</a:t>
            </a:r>
            <a:endParaRPr lang="en-US" altLang="zh-CN" sz="2000" dirty="0" smtClean="0"/>
          </a:p>
          <a:p>
            <a:r>
              <a:rPr lang="zh-CN" altLang="en-US" sz="2000" dirty="0" smtClean="0"/>
              <a:t>获取系统可复用</a:t>
            </a:r>
            <a:endParaRPr lang="en-US" altLang="zh-CN" sz="2000" dirty="0" smtClean="0"/>
          </a:p>
          <a:p>
            <a:pPr lvl="1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半数字化读出方案设计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05" y="4085769"/>
            <a:ext cx="7200000" cy="2254872"/>
          </a:xfrm>
          <a:prstGeom prst="rect">
            <a:avLst/>
          </a:prstGeom>
        </p:spPr>
      </p:pic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614041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411906" cy="2923262"/>
          </a:xfrm>
        </p:spPr>
        <p:txBody>
          <a:bodyPr/>
          <a:lstStyle/>
          <a:p>
            <a:r>
              <a:rPr lang="zh-CN" altLang="en-US" sz="2400" dirty="0"/>
              <a:t>阳极读出板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30cm</a:t>
            </a:r>
            <a:r>
              <a:rPr lang="en-US" altLang="zh-CN" sz="2400" baseline="300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pad</a:t>
            </a:r>
            <a:r>
              <a:rPr lang="zh-CN" altLang="en-US" sz="2400" dirty="0" smtClean="0"/>
              <a:t>大小</a:t>
            </a:r>
            <a:r>
              <a:rPr lang="en-US" altLang="zh-CN" sz="2400" dirty="0" smtClean="0"/>
              <a:t>1cm</a:t>
            </a:r>
            <a:r>
              <a:rPr lang="en-US" altLang="zh-CN" sz="2400" baseline="30000" dirty="0"/>
              <a:t>2</a:t>
            </a:r>
          </a:p>
          <a:p>
            <a:r>
              <a:rPr lang="en-US" altLang="zh-CN" sz="2400" dirty="0" smtClean="0"/>
              <a:t>FEB</a:t>
            </a:r>
            <a:r>
              <a:rPr lang="zh-CN" altLang="en-US" sz="2400" dirty="0" smtClean="0"/>
              <a:t>板：集成多片</a:t>
            </a:r>
            <a:r>
              <a:rPr lang="en-US" altLang="zh-CN" sz="2400" dirty="0" smtClean="0"/>
              <a:t>MICROROC</a:t>
            </a:r>
            <a:r>
              <a:rPr lang="zh-CN" altLang="en-US" sz="2400" dirty="0" smtClean="0"/>
              <a:t>，用菊花链的形式连接。</a:t>
            </a:r>
          </a:p>
          <a:p>
            <a:r>
              <a:rPr lang="en-US" altLang="zh-CN" sz="2400" dirty="0" smtClean="0"/>
              <a:t>DIF</a:t>
            </a:r>
            <a:r>
              <a:rPr lang="zh-CN" altLang="en-US" sz="2400" dirty="0"/>
              <a:t>板</a:t>
            </a:r>
            <a:r>
              <a:rPr lang="zh-CN" altLang="en-US" sz="2400" dirty="0" smtClean="0"/>
              <a:t>：控制、数据采集、刻度。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5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23" y="2642113"/>
            <a:ext cx="4289077" cy="22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测试目的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得到阈值和输入电荷的关系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r>
              <a:rPr lang="zh-CN" altLang="en-US" sz="2000" dirty="0" smtClean="0"/>
              <a:t>原理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通过信号发生器同时产生信号和时钟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FPGA</a:t>
            </a:r>
            <a:r>
              <a:rPr lang="zh-CN" altLang="en-US" sz="1800" dirty="0" smtClean="0"/>
              <a:t>同时计数比较器输出和时钟个数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比值即为触发率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不断改变阈值，测量触发率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得到触发率和阈值关系曲线</a:t>
            </a:r>
            <a:r>
              <a:rPr lang="en-US" altLang="zh-CN" sz="1800" dirty="0" smtClean="0"/>
              <a:t>	</a:t>
            </a:r>
          </a:p>
          <a:p>
            <a:r>
              <a:rPr lang="zh-CN" altLang="en-US" sz="2000" dirty="0"/>
              <a:t>物理</a:t>
            </a:r>
            <a:r>
              <a:rPr lang="zh-CN" altLang="en-US" sz="2000" dirty="0" smtClean="0"/>
              <a:t>含义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幅度分布概率密度累计曲线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</a:t>
            </a:r>
            <a:r>
              <a:rPr lang="en-US" altLang="zh-CN" sz="2000" dirty="0" smtClean="0"/>
              <a:t>50%</a:t>
            </a:r>
            <a:r>
              <a:rPr lang="zh-CN" altLang="en-US" sz="2000" dirty="0" smtClean="0"/>
              <a:t>处对应的阈值即为该电荷量对应的</a:t>
            </a:r>
            <a:r>
              <a:rPr lang="zh-CN" altLang="en-US" sz="2000" dirty="0"/>
              <a:t>阈值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统计意义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比较器输出分布</a:t>
            </a:r>
            <a:r>
              <a:rPr lang="en-US" altLang="zh-CN" dirty="0" smtClean="0"/>
              <a:t>F(V)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shaper</a:t>
            </a:r>
            <a:r>
              <a:rPr lang="zh-CN" altLang="en-US" dirty="0" smtClean="0"/>
              <a:t>幅度分布累计概率密度函数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50" y="1308290"/>
            <a:ext cx="3123750" cy="142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比较器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输出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Out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𝑉𝑡h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𝑆h𝑎𝑝𝑒𝑟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8" y="1789889"/>
                <a:ext cx="3538854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15" y="3218850"/>
            <a:ext cx="1873010" cy="22105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323" y="2814904"/>
            <a:ext cx="19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shaper</a:t>
            </a:r>
            <a:r>
              <a:rPr lang="zh-CN" altLang="en-US" dirty="0" smtClean="0"/>
              <a:t>幅度分布</a:t>
            </a:r>
            <a:r>
              <a:rPr lang="en-US" altLang="zh-CN" dirty="0" smtClean="0"/>
              <a:t>f(V)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536700" y="3257551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682750" y="3257551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847850" y="3251385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325" y="3089508"/>
            <a:ext cx="2138452" cy="233992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89250" y="2788746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比较器输出分布</a:t>
            </a:r>
            <a:r>
              <a:rPr lang="en-US" altLang="zh-CN" dirty="0"/>
              <a:t>F</a:t>
            </a:r>
            <a:r>
              <a:rPr lang="en-US" altLang="zh-CN" dirty="0" smtClean="0"/>
              <a:t>(V)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65675" y="3214296"/>
            <a:ext cx="0" cy="22320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911725" y="3214296"/>
            <a:ext cx="0" cy="223202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076825" y="3208130"/>
            <a:ext cx="0" cy="22320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90601" y="5193388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Vth1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36676" y="5486128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Vth2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52652" y="5277303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Vth3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设定电荷注入和计数时钟同步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对于一个电荷量，逻辑自动完成测试</a:t>
            </a:r>
            <a:endParaRPr lang="en-US" altLang="zh-CN" dirty="0" smtClean="0"/>
          </a:p>
          <a:p>
            <a:pPr lvl="1"/>
            <a:r>
              <a:rPr lang="zh-CN" altLang="en-US" dirty="0"/>
              <a:t>上位</a:t>
            </a:r>
            <a:r>
              <a:rPr lang="zh-CN" altLang="en-US" dirty="0" smtClean="0"/>
              <a:t>机控制信号发生器改变电荷量继续测试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75" y="2772865"/>
            <a:ext cx="3900225" cy="360906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8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6927" y="1243988"/>
            <a:ext cx="8229600" cy="5172234"/>
          </a:xfrm>
        </p:spPr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/>
              <a:t>进展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刻度曲线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"/>
          <a:stretch/>
        </p:blipFill>
        <p:spPr bwMode="auto">
          <a:xfrm>
            <a:off x="186172" y="1135626"/>
            <a:ext cx="4295295" cy="3463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箭头连接符 6"/>
          <p:cNvCxnSpPr/>
          <p:nvPr/>
        </p:nvCxnSpPr>
        <p:spPr bwMode="auto">
          <a:xfrm flipH="1">
            <a:off x="1593576" y="3457448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1971870" y="3112881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3" b="1"/>
          <a:stretch/>
        </p:blipFill>
        <p:spPr bwMode="auto">
          <a:xfrm>
            <a:off x="4511733" y="1061884"/>
            <a:ext cx="4234763" cy="3537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箭头连接符 9"/>
          <p:cNvCxnSpPr/>
          <p:nvPr/>
        </p:nvCxnSpPr>
        <p:spPr bwMode="auto">
          <a:xfrm>
            <a:off x="6806684" y="3732991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6014982" y="3502159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内容占位符 1"/>
          <p:cNvSpPr>
            <a:spLocks noGrp="1"/>
          </p:cNvSpPr>
          <p:nvPr>
            <p:ph idx="1"/>
          </p:nvPr>
        </p:nvSpPr>
        <p:spPr>
          <a:xfrm>
            <a:off x="935009" y="4729453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高</a:t>
            </a:r>
            <a:r>
              <a:rPr lang="zh-CN" altLang="en-US" dirty="0" smtClean="0"/>
              <a:t>增益成形</a:t>
            </a:r>
            <a:endParaRPr lang="en-US" altLang="zh-CN" dirty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140fC</a:t>
            </a:r>
          </a:p>
          <a:p>
            <a:r>
              <a:rPr lang="zh-CN" altLang="en-US" sz="2000" dirty="0" smtClean="0"/>
              <a:t>用于测量小信号</a:t>
            </a:r>
            <a:endParaRPr lang="en-US" altLang="zh-CN" sz="2000" dirty="0" smtClean="0"/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5280357" y="4730317"/>
            <a:ext cx="3863643" cy="1558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低</a:t>
            </a:r>
            <a:r>
              <a:rPr lang="zh-CN" altLang="en-US" dirty="0" smtClean="0"/>
              <a:t>增益成形</a:t>
            </a:r>
            <a:endParaRPr lang="en-US" altLang="zh-CN" dirty="0" smtClean="0"/>
          </a:p>
          <a:p>
            <a:r>
              <a:rPr lang="zh-CN" altLang="en-US" sz="2000" dirty="0" smtClean="0"/>
              <a:t>最大电荷量：</a:t>
            </a:r>
            <a:r>
              <a:rPr lang="en-US" altLang="zh-CN" sz="2000" dirty="0" smtClean="0"/>
              <a:t>500fC</a:t>
            </a:r>
          </a:p>
          <a:p>
            <a:r>
              <a:rPr lang="zh-CN" altLang="en-US" sz="2000" dirty="0" smtClean="0"/>
              <a:t>用于测量大信号</a:t>
            </a:r>
            <a:endParaRPr lang="en-US" altLang="zh-CN" sz="20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1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最小分辨电荷量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5892" r="7098"/>
          <a:stretch/>
        </p:blipFill>
        <p:spPr>
          <a:xfrm>
            <a:off x="665110" y="1388488"/>
            <a:ext cx="3597008" cy="2880000"/>
          </a:xfrm>
          <a:prstGeom prst="rect">
            <a:avLst/>
          </a:prstGeom>
        </p:spPr>
      </p:pic>
      <p:sp>
        <p:nvSpPr>
          <p:cNvPr id="20" name="内容占位符 1"/>
          <p:cNvSpPr>
            <a:spLocks noGrp="1"/>
          </p:cNvSpPr>
          <p:nvPr>
            <p:ph idx="1"/>
          </p:nvPr>
        </p:nvSpPr>
        <p:spPr>
          <a:xfrm>
            <a:off x="935009" y="4494427"/>
            <a:ext cx="3863643" cy="15580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噪声</a:t>
            </a:r>
            <a:r>
              <a:rPr lang="en-US" altLang="zh-CN" dirty="0" smtClean="0"/>
              <a:t>RMS</a:t>
            </a:r>
            <a:endParaRPr lang="en-US" altLang="zh-CN" dirty="0"/>
          </a:p>
          <a:p>
            <a:r>
              <a:rPr lang="zh-CN" altLang="en-US" sz="2400" dirty="0" smtClean="0"/>
              <a:t>电子学噪声</a:t>
            </a:r>
            <a:r>
              <a:rPr lang="en-US" altLang="zh-CN" sz="2400" dirty="0" smtClean="0"/>
              <a:t>~0.25fC</a:t>
            </a:r>
          </a:p>
          <a:p>
            <a:r>
              <a:rPr lang="zh-CN" altLang="en-US" sz="2400" dirty="0" smtClean="0"/>
              <a:t>接上探测器</a:t>
            </a:r>
            <a:r>
              <a:rPr lang="en-US" altLang="zh-CN" sz="2400" dirty="0" smtClean="0"/>
              <a:t>~0.35fC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61" y="1254427"/>
            <a:ext cx="4496516" cy="3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直接箭头连接符 10"/>
          <p:cNvCxnSpPr/>
          <p:nvPr/>
        </p:nvCxnSpPr>
        <p:spPr bwMode="auto">
          <a:xfrm flipH="1">
            <a:off x="7561434" y="1254427"/>
            <a:ext cx="720017" cy="4575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7561435" y="1724005"/>
            <a:ext cx="720016" cy="1092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矩形 12"/>
          <p:cNvSpPr/>
          <p:nvPr/>
        </p:nvSpPr>
        <p:spPr>
          <a:xfrm>
            <a:off x="8286862" y="1870992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 flipV="1">
            <a:off x="7561433" y="20470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8246665" y="1385277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95577" y="107441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5280357" y="4494427"/>
            <a:ext cx="3863643" cy="2146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基线一致性</a:t>
            </a:r>
            <a:endParaRPr lang="en-US" altLang="zh-CN" dirty="0" smtClean="0"/>
          </a:p>
          <a:p>
            <a:r>
              <a:rPr lang="zh-CN" altLang="en-US" sz="2400" dirty="0" smtClean="0"/>
              <a:t>基线和</a:t>
            </a:r>
            <a:r>
              <a:rPr lang="en-US" altLang="zh-CN" sz="2400" dirty="0" smtClean="0"/>
              <a:t>1fC</a:t>
            </a:r>
            <a:r>
              <a:rPr lang="zh-CN" altLang="en-US" sz="2400" dirty="0" smtClean="0"/>
              <a:t>阈值交叠</a:t>
            </a:r>
            <a:endParaRPr lang="en-US" altLang="zh-CN" sz="2400" dirty="0" smtClean="0"/>
          </a:p>
          <a:p>
            <a:r>
              <a:rPr lang="zh-CN" altLang="en-US" sz="2400" dirty="0" smtClean="0"/>
              <a:t>可以区分基线和</a:t>
            </a:r>
            <a:r>
              <a:rPr lang="en-US" altLang="zh-CN" sz="2400" dirty="0" smtClean="0"/>
              <a:t>2fC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9197" y="4336266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62213" y="11303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利用宇宙线测量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63259" y="4978748"/>
            <a:ext cx="298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第一阶段工作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读出芯片介绍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方案设计</a:t>
            </a:r>
            <a:endParaRPr lang="en-US" altLang="zh-CN" sz="2000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</a:t>
            </a:r>
            <a:r>
              <a:rPr lang="zh-CN" altLang="en-US" sz="2000" dirty="0" smtClean="0"/>
              <a:t>曲线测试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探测器联调</a:t>
            </a:r>
            <a:endParaRPr lang="en-US" altLang="zh-CN" sz="2000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阶段设计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FEB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6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544113" cy="5172234"/>
          </a:xfrm>
        </p:spPr>
        <p:txBody>
          <a:bodyPr/>
          <a:lstStyle/>
          <a:p>
            <a:r>
              <a:rPr lang="zh-CN" altLang="en-US" dirty="0" smtClean="0"/>
              <a:t>将阳极板和读出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集成，进一步减小量能器死区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读出整列</a:t>
            </a:r>
            <a:r>
              <a:rPr lang="en-US" altLang="zh-CN" dirty="0" smtClean="0"/>
              <a:t>30cmx30cm</a:t>
            </a:r>
          </a:p>
          <a:p>
            <a:pPr lvl="1"/>
            <a:r>
              <a:rPr lang="en-US" altLang="zh-CN" dirty="0" smtClean="0"/>
              <a:t>Pad</a:t>
            </a:r>
            <a:r>
              <a:rPr lang="zh-CN" altLang="en-US" dirty="0" smtClean="0"/>
              <a:t>之间间隙</a:t>
            </a:r>
            <a:r>
              <a:rPr lang="en-US" altLang="zh-CN" dirty="0" smtClean="0"/>
              <a:t>0.4mm</a:t>
            </a:r>
          </a:p>
          <a:p>
            <a:pPr lvl="1"/>
            <a:r>
              <a:rPr lang="zh-CN" altLang="en-US" dirty="0"/>
              <a:t>分为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zh-CN" altLang="en-US" dirty="0" smtClean="0"/>
              <a:t>区域</a:t>
            </a:r>
            <a:r>
              <a:rPr lang="zh-CN" altLang="en-US" dirty="0"/>
              <a:t>，</a:t>
            </a:r>
            <a:r>
              <a:rPr lang="zh-CN" altLang="en-US" dirty="0" smtClean="0"/>
              <a:t>每个</a:t>
            </a:r>
            <a:r>
              <a:rPr lang="zh-CN" altLang="en-US" dirty="0"/>
              <a:t>区域一片</a:t>
            </a:r>
            <a:r>
              <a:rPr lang="en-US" altLang="zh-CN" dirty="0" smtClean="0"/>
              <a:t>MICROROC</a:t>
            </a:r>
          </a:p>
          <a:p>
            <a:pPr lvl="1"/>
            <a:r>
              <a:rPr lang="en-US" altLang="zh-CN" dirty="0" smtClean="0"/>
              <a:t>Bottom</a:t>
            </a:r>
            <a:r>
              <a:rPr lang="zh-CN" altLang="en-US" dirty="0" smtClean="0"/>
              <a:t>不能有孔：采用盲埋孔工艺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313" y="2782117"/>
            <a:ext cx="3596640" cy="35998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27528" y="1004470"/>
            <a:ext cx="2052955" cy="159575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3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层板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底层为读出</a:t>
            </a:r>
            <a:r>
              <a:rPr lang="en-US" altLang="zh-CN" dirty="0" smtClean="0"/>
              <a:t>pad</a:t>
            </a:r>
            <a:r>
              <a:rPr lang="zh-CN" altLang="en-US" dirty="0" smtClean="0"/>
              <a:t>，不走线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层走线层，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层电源层，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层地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1-2</a:t>
            </a:r>
            <a:r>
              <a:rPr lang="zh-CN" altLang="en-US" dirty="0" smtClean="0"/>
              <a:t>盲孔，</a:t>
            </a:r>
            <a:r>
              <a:rPr lang="en-US" altLang="zh-CN" dirty="0" smtClean="0"/>
              <a:t>2-9</a:t>
            </a:r>
            <a:r>
              <a:rPr lang="zh-CN" altLang="en-US" dirty="0" smtClean="0"/>
              <a:t>埋孔，</a:t>
            </a:r>
            <a:r>
              <a:rPr lang="en-US" altLang="zh-CN" dirty="0" smtClean="0"/>
              <a:t>9-10</a:t>
            </a:r>
            <a:r>
              <a:rPr lang="zh-CN" altLang="en-US" dirty="0" smtClean="0"/>
              <a:t>盲孔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制</a:t>
            </a:r>
            <a:r>
              <a:rPr lang="zh-CN" altLang="en-US" dirty="0" smtClean="0"/>
              <a:t>板过程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内层机械钻孔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顶层和底层激光盲孔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84" y="1321076"/>
            <a:ext cx="3436125" cy="221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09" y="4266278"/>
            <a:ext cx="4641000" cy="226013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9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2208179"/>
            <a:ext cx="3794193" cy="3794193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72" y="2115968"/>
            <a:ext cx="3978613" cy="397861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8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</a:t>
            </a:r>
            <a:r>
              <a:rPr lang="en-US" altLang="zh-CN" dirty="0" smtClean="0"/>
              <a:t>FEB</a:t>
            </a:r>
          </a:p>
          <a:p>
            <a:pPr lvl="1"/>
            <a:r>
              <a:rPr lang="en-US" altLang="zh-CN" dirty="0" smtClean="0"/>
              <a:t>E-Link</a:t>
            </a:r>
            <a:r>
              <a:rPr lang="zh-CN" altLang="en-US" dirty="0" smtClean="0"/>
              <a:t>用于和</a:t>
            </a:r>
            <a:r>
              <a:rPr lang="en-US" altLang="zh-CN" dirty="0" smtClean="0"/>
              <a:t>FELIX</a:t>
            </a:r>
            <a:r>
              <a:rPr lang="zh-CN" altLang="en-US" dirty="0" smtClean="0"/>
              <a:t>系统调试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ADC</a:t>
            </a:r>
            <a:r>
              <a:rPr lang="zh-CN" altLang="en-US" dirty="0" smtClean="0"/>
              <a:t>用来采集峰保信号</a:t>
            </a:r>
            <a:endParaRPr lang="en-US" altLang="zh-CN" dirty="0" smtClean="0"/>
          </a:p>
          <a:p>
            <a:pPr lvl="1"/>
            <a:r>
              <a:rPr lang="zh-CN" altLang="en-US" dirty="0"/>
              <a:t>电源</a:t>
            </a:r>
            <a:r>
              <a:rPr lang="zh-CN" altLang="en-US" dirty="0" smtClean="0"/>
              <a:t>芯片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lTM4644</a:t>
            </a:r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通道</a:t>
            </a:r>
            <a:r>
              <a:rPr lang="en-US" altLang="zh-CN" dirty="0" smtClean="0"/>
              <a:t>DC-DC</a:t>
            </a:r>
          </a:p>
          <a:p>
            <a:pPr lvl="2"/>
            <a:r>
              <a:rPr lang="zh-CN" altLang="en-US" dirty="0" smtClean="0"/>
              <a:t>每通道</a:t>
            </a:r>
            <a:r>
              <a:rPr lang="en-US" altLang="zh-CN" dirty="0" smtClean="0"/>
              <a:t>4A</a:t>
            </a:r>
            <a:r>
              <a:rPr lang="zh-CN" altLang="en-US" dirty="0"/>
              <a:t>电流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</a:t>
            </a:r>
            <a:r>
              <a:rPr lang="zh-CN" altLang="en-US" dirty="0" smtClean="0"/>
              <a:t>板设计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27" y="2328830"/>
            <a:ext cx="5756625" cy="36984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0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目前正在画</a:t>
            </a:r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en-US" altLang="zh-CN" dirty="0" smtClean="0"/>
              <a:t>PCB -&gt; </a:t>
            </a:r>
            <a:r>
              <a:rPr lang="zh-CN" altLang="en-US" dirty="0" smtClean="0"/>
              <a:t>一周半左右可以完成</a:t>
            </a:r>
            <a:endParaRPr lang="en-US" altLang="zh-CN" dirty="0" smtClean="0"/>
          </a:p>
          <a:p>
            <a:r>
              <a:rPr lang="zh-CN" altLang="en-US" dirty="0" smtClean="0"/>
              <a:t>同时和探测器联调宇宙线效率</a:t>
            </a:r>
            <a:endParaRPr lang="en-US" altLang="zh-CN" dirty="0" smtClean="0"/>
          </a:p>
          <a:p>
            <a:r>
              <a:rPr lang="zh-CN" altLang="en-US" dirty="0"/>
              <a:t>投</a:t>
            </a:r>
            <a:r>
              <a:rPr lang="zh-CN" altLang="en-US" dirty="0" smtClean="0"/>
              <a:t>板后开始写小论文和专利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3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CEPC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高能环形正负电子对撞机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en-US" altLang="zh-CN" sz="2400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cm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≈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240GeV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亮度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精确测量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Higgs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玻色子性质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6" y="4003133"/>
                <a:ext cx="7911962" cy="1938992"/>
              </a:xfrm>
              <a:prstGeom prst="rect">
                <a:avLst/>
              </a:prstGeom>
              <a:blipFill>
                <a:blip r:embed="rId3"/>
                <a:stretch>
                  <a:fillRect l="-1002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05701" y="1120076"/>
            <a:ext cx="3996518" cy="288655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97670" y="1209698"/>
            <a:ext cx="3886584" cy="2561628"/>
            <a:chOff x="5097670" y="1209698"/>
            <a:chExt cx="3886584" cy="25616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756" y="1209698"/>
              <a:ext cx="3468688" cy="231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054725" y="1651691"/>
              <a:ext cx="1123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 err="1">
                  <a:solidFill>
                    <a:srgbClr val="00B050"/>
                  </a:solidFill>
                </a:rPr>
                <a:t>+</a:t>
              </a:r>
              <a:r>
                <a:rPr lang="en-US" altLang="zh-CN" sz="1800" b="1" dirty="0" err="1">
                  <a:solidFill>
                    <a:srgbClr val="00B050"/>
                  </a:solidFill>
                </a:rPr>
                <a:t>e</a:t>
              </a:r>
              <a:r>
                <a:rPr lang="en-US" altLang="zh-CN" sz="1800" b="1" baseline="30000" dirty="0">
                  <a:solidFill>
                    <a:srgbClr val="00B050"/>
                  </a:solidFill>
                </a:rPr>
                <a:t>-</a:t>
              </a:r>
              <a:r>
                <a:rPr lang="en-US" altLang="zh-CN" sz="1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1800" b="1" dirty="0">
                  <a:solidFill>
                    <a:srgbClr val="00B050"/>
                  </a:solidFill>
                  <a:sym typeface="Symbol" panose="05050102010706020507" pitchFamily="18" charset="2"/>
                </a:rPr>
                <a:t> ZH</a:t>
              </a:r>
              <a:endParaRPr lang="zh-CN" alt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393754" y="3432772"/>
              <a:ext cx="15905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质心能量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(GeV)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97670" y="131660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截面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7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59682" y="23609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</p:spPr>
            <p:txBody>
              <a:bodyPr/>
              <a:lstStyle/>
              <a:p>
                <a:r>
                  <a:rPr lang="zh-CN" altLang="en-US" dirty="0" smtClean="0"/>
                  <a:t>量能器要求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Jet</a:t>
                </a:r>
                <a:r>
                  <a:rPr lang="zh-CN" altLang="en-US" dirty="0" smtClean="0"/>
                  <a:t>能量分辨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(@100GeV)</a:t>
                </a:r>
              </a:p>
              <a:p>
                <a:pPr lvl="1"/>
                <a:r>
                  <a:rPr lang="zh-CN" altLang="en-US" dirty="0" smtClean="0"/>
                  <a:t>尽可能少的死区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难点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大部分</a:t>
                </a:r>
                <a:r>
                  <a:rPr lang="zh-CN" altLang="en-US" dirty="0"/>
                  <a:t>能量由量能器进行测量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强子量能器的能量分辨率不高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0.55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 smtClean="0"/>
              </a:p>
              <a:p>
                <a:pPr marL="342900" indent="-342900"/>
                <a:r>
                  <a:rPr lang="zh-CN" altLang="en-US" sz="2400" dirty="0"/>
                  <a:t>新的量能</a:t>
                </a:r>
                <a:r>
                  <a:rPr lang="zh-CN" altLang="en-US" sz="2400" dirty="0" smtClean="0"/>
                  <a:t>器技术：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→</a:t>
                </a:r>
                <a:r>
                  <a:rPr lang="zh-CN" altLang="en-US" b="1" dirty="0" smtClean="0"/>
                  <a:t>取样</a:t>
                </a:r>
                <a:r>
                  <a:rPr lang="zh-CN" altLang="en-US" b="1" dirty="0"/>
                  <a:t>型量能器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粒子流算法</a:t>
                </a:r>
                <a:endParaRPr lang="en-US" altLang="zh-CN" b="1" dirty="0"/>
              </a:p>
              <a:p>
                <a:pPr lvl="1"/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b="1" dirty="0" smtClean="0"/>
              </a:p>
              <a:p>
                <a:pPr marL="457200" lvl="1" indent="0">
                  <a:buNone/>
                </a:pPr>
                <a:endParaRPr lang="zh-CN" altLang="en-US" b="1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029" y="1124070"/>
                <a:ext cx="4724400" cy="5172234"/>
              </a:xfrm>
              <a:blipFill>
                <a:blip r:embed="rId13"/>
                <a:stretch>
                  <a:fillRect l="-2323" t="-2002" b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量能器系统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131323" y="1091055"/>
            <a:ext cx="3809657" cy="3056099"/>
            <a:chOff x="5131323" y="1091055"/>
            <a:chExt cx="3809657" cy="3056099"/>
          </a:xfrm>
        </p:grpSpPr>
        <p:grpSp>
          <p:nvGrpSpPr>
            <p:cNvPr id="21" name="组合 20"/>
            <p:cNvGrpSpPr/>
            <p:nvPr/>
          </p:nvGrpSpPr>
          <p:grpSpPr>
            <a:xfrm>
              <a:off x="5181600" y="1091055"/>
              <a:ext cx="3759380" cy="3056099"/>
              <a:chOff x="63820" y="3374348"/>
              <a:chExt cx="4190280" cy="3328517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0" y="3374348"/>
                <a:ext cx="4190280" cy="3328517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72546" y="5589280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ECAL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820" y="4609335"/>
                <a:ext cx="718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CAL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3820" y="6090169"/>
                <a:ext cx="104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Tracker</a:t>
                </a: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131323" y="1190192"/>
              <a:ext cx="10200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Muon Tracker</a:t>
              </a:r>
            </a:p>
          </p:txBody>
        </p:sp>
      </p:grpSp>
      <p:graphicFrame>
        <p:nvGraphicFramePr>
          <p:cNvPr id="28" name="对象 27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3981571"/>
              </p:ext>
            </p:extLst>
          </p:nvPr>
        </p:nvGraphicFramePr>
        <p:xfrm>
          <a:off x="6390400" y="4449744"/>
          <a:ext cx="1761949" cy="1743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图表" r:id="rId15" imgW="1761949" imgH="1743032" progId="MSGraph.Chart.8">
                  <p:embed followColorScheme="full"/>
                </p:oleObj>
              </mc:Choice>
              <mc:Fallback>
                <p:oleObj name="图表" r:id="rId15" imgW="1761949" imgH="1743032" progId="MSGraph.Chart.8">
                  <p:embed followColorScheme="full"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0400" y="4449744"/>
                        <a:ext cx="1761949" cy="1743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Placeholder 2"/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739775" y="5957869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2A720E-950A-4904-9C29-80942876CB7B}" type="datetime'''''''''''''''''''''''''''''带电''''''''''''''粒''''''''''子'''''">
              <a:rPr lang="zh-CN" altLang="en-US" sz="1400"/>
              <a:pPr/>
              <a:t>带电粒子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623888" y="5421294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32EAE5-599B-4F51-B800-9405C04DE5FA}" type="datetime'''''''''6''''2''%'''''''''''''''''''''''">
              <a:rPr lang="zh-CN" altLang="en-US" sz="1400">
                <a:solidFill>
                  <a:schemeClr val="bg1"/>
                </a:solidFill>
              </a:rPr>
              <a:pPr/>
              <a:t>62%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6887288" y="4673582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1822CCC-AFDB-45FE-B5BC-C67238259257}" type="datetime'''''''''''1''''0''''''''''%'''''''''''''''''''">
              <a:rPr lang="zh-CN" altLang="en-US" sz="1400">
                <a:solidFill>
                  <a:schemeClr val="bg1"/>
                </a:solidFill>
              </a:rPr>
              <a:pPr/>
              <a:t>10%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338013" y="4360844"/>
            <a:ext cx="7112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C25591F-7B01-498B-A70B-E4F9C179A45A}" type="datetime'''''''''''''''''''''''''''中''性''''''''强''''''''子'''''''''">
              <a:rPr lang="zh-CN" altLang="en-US" sz="1400"/>
              <a:pPr/>
              <a:t>中性强子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117350" y="5184757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5B2C1-48F2-4476-971D-DED1723074B6}" type="datetime'''光''''''''''子'''''''''''''''''''''">
              <a:rPr lang="zh-CN" altLang="en-US" sz="1400"/>
              <a:pPr/>
              <a:t>光子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6522163" y="5197457"/>
            <a:ext cx="35877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5DA4455-77F3-47FB-8DDA-EECD5CEF049A}" type="datetime'27%'''''''''''''''''''''''''''''''''''''''''">
              <a:rPr lang="zh-CN" altLang="en-US" sz="1400"/>
              <a:pPr/>
              <a:t>27%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100013" y="4325919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95E7F6-F5F8-4D25-AC2D-A05FA9552B95}" type="datetime'''''''''''''中''''''''''''''''''微''''''''''''''''''''''子'''">
              <a:rPr lang="zh-CN" altLang="en-US" sz="1400"/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中微子</a:t>
            </a:fld>
            <a:endParaRPr lang="zh-CN" altLang="en-US" sz="14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136525" y="4886307"/>
            <a:ext cx="268288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20DE82F-0CD9-4C9C-8931-111D7E5DDED3}" type="datetime'''1''''''''''''''''''%'''''''''''''''''''''''''''">
              <a:rPr lang="zh-CN" altLang="en-US" sz="1400">
                <a:solidFill>
                  <a:schemeClr val="bg1"/>
                </a:solidFill>
              </a:rPr>
              <a:pPr/>
              <a:t>1%</a:t>
            </a:fld>
            <a:endParaRPr lang="zh-CN" altLang="en-US" sz="1400" dirty="0">
              <a:solidFill>
                <a:schemeClr val="bg1"/>
              </a:solidFill>
              <a:ea typeface="宋体" panose="02010600030101010101" pitchFamily="2" charset="-122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80275" y="6296304"/>
            <a:ext cx="137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Jet</a:t>
            </a:r>
            <a:r>
              <a:rPr lang="zh-CN" altLang="en-US" dirty="0" smtClean="0"/>
              <a:t>能量比例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3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4450806" cy="5172234"/>
          </a:xfrm>
        </p:spPr>
        <p:txBody>
          <a:bodyPr/>
          <a:lstStyle/>
          <a:p>
            <a:r>
              <a:rPr lang="zh-CN" altLang="en-US" dirty="0" smtClean="0"/>
              <a:t>粒子流算法流程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径迹探测器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量能器 </a:t>
            </a:r>
            <a:r>
              <a:rPr lang="en-US" altLang="zh-CN" dirty="0" smtClean="0"/>
              <a:t>-&gt; </a:t>
            </a:r>
            <a:r>
              <a:rPr lang="zh-CN" altLang="en-US" b="1" dirty="0" smtClean="0"/>
              <a:t>径迹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能量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将动量与量能器能量匹配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得到带电粒子簇射能量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ECal</a:t>
            </a:r>
            <a:r>
              <a:rPr lang="zh-CN" altLang="en-US" dirty="0" smtClean="0"/>
              <a:t>测量光子能量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HCal</a:t>
            </a:r>
            <a:r>
              <a:rPr lang="zh-CN" altLang="en-US" dirty="0" smtClean="0"/>
              <a:t>测量中性强子能量</a:t>
            </a:r>
            <a:endParaRPr lang="en-US" altLang="zh-CN" dirty="0" smtClean="0"/>
          </a:p>
          <a:p>
            <a:r>
              <a:rPr lang="zh-CN" altLang="en-US" dirty="0" smtClean="0"/>
              <a:t>量能器要求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足够的能量分辨</a:t>
            </a:r>
            <a:endParaRPr lang="en-US" altLang="zh-CN" dirty="0" smtClean="0"/>
          </a:p>
          <a:p>
            <a:pPr lvl="1"/>
            <a:r>
              <a:rPr lang="zh-CN" altLang="en-US" dirty="0"/>
              <a:t>径</a:t>
            </a:r>
            <a:r>
              <a:rPr lang="zh-CN" altLang="en-US" dirty="0" smtClean="0"/>
              <a:t>迹分辨能力</a:t>
            </a:r>
            <a:endParaRPr lang="en-US" altLang="zh-CN" dirty="0" smtClean="0"/>
          </a:p>
          <a:p>
            <a:pPr lvl="2"/>
            <a:r>
              <a:rPr lang="zh-CN" altLang="en-US" dirty="0"/>
              <a:t>高颗粒</a:t>
            </a:r>
            <a:r>
              <a:rPr lang="zh-CN" altLang="en-US" dirty="0" smtClean="0"/>
              <a:t>度</a:t>
            </a:r>
            <a:endParaRPr lang="en-US" altLang="zh-CN" dirty="0" smtClean="0"/>
          </a:p>
          <a:p>
            <a:pPr lvl="2"/>
            <a:r>
              <a:rPr lang="zh-CN" altLang="en-US" dirty="0"/>
              <a:t>取样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粒子流算法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8" r="3057"/>
          <a:stretch/>
        </p:blipFill>
        <p:spPr>
          <a:xfrm>
            <a:off x="6101103" y="4262954"/>
            <a:ext cx="2971800" cy="24025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57" y="1491266"/>
            <a:ext cx="3480750" cy="216186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2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取样型量能器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077" y="1154288"/>
            <a:ext cx="5714166" cy="5207650"/>
          </a:xfrm>
        </p:spPr>
        <p:txBody>
          <a:bodyPr/>
          <a:lstStyle/>
          <a:p>
            <a:r>
              <a:rPr lang="zh-CN" altLang="en-US" dirty="0" smtClean="0"/>
              <a:t>构造</a:t>
            </a:r>
            <a:endParaRPr lang="en-US" altLang="zh-CN" dirty="0" smtClean="0"/>
          </a:p>
          <a:p>
            <a:pPr lvl="1"/>
            <a:r>
              <a:rPr lang="zh-CN" altLang="en-US" dirty="0"/>
              <a:t>吸收</a:t>
            </a:r>
            <a:r>
              <a:rPr lang="zh-CN" altLang="en-US" dirty="0" smtClean="0"/>
              <a:t>层：</a:t>
            </a:r>
            <a:r>
              <a:rPr lang="en-US" altLang="zh-CN" dirty="0" smtClean="0"/>
              <a:t>Fe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灵敏</a:t>
            </a:r>
            <a:r>
              <a:rPr lang="zh-CN" altLang="en-US" dirty="0" smtClean="0"/>
              <a:t>层：探测单元</a:t>
            </a:r>
            <a:r>
              <a:rPr lang="en-US" altLang="zh-CN" dirty="0" smtClean="0"/>
              <a:t>--</a:t>
            </a:r>
            <a:r>
              <a:rPr lang="zh-CN" altLang="en-US" dirty="0" smtClean="0"/>
              <a:t>气体探测器或者半导体探测器 </a:t>
            </a:r>
            <a:endParaRPr lang="en-US" altLang="zh-CN" dirty="0" smtClean="0"/>
          </a:p>
          <a:p>
            <a:r>
              <a:rPr lang="zh-CN" altLang="en-US" dirty="0"/>
              <a:t>强</a:t>
            </a:r>
            <a:r>
              <a:rPr lang="zh-CN" altLang="en-US" dirty="0" smtClean="0"/>
              <a:t>子在吸收层中产生簇射，由灵敏层对</a:t>
            </a:r>
            <a:r>
              <a:rPr lang="zh-CN" altLang="en-US" dirty="0"/>
              <a:t>粒子</a:t>
            </a:r>
            <a:r>
              <a:rPr lang="zh-CN" altLang="en-US" dirty="0" smtClean="0"/>
              <a:t>能量进行测量</a:t>
            </a:r>
            <a:endParaRPr lang="en-US" altLang="zh-CN" dirty="0" smtClean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40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1m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强子量能</a:t>
            </a:r>
            <a:r>
              <a:rPr lang="zh-CN" altLang="en-US" dirty="0" smtClean="0"/>
              <a:t>器原型样机设计</a:t>
            </a:r>
            <a:r>
              <a:rPr lang="zh-CN" altLang="en-US" dirty="0" smtClean="0"/>
              <a:t>读出方案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0" y="1585879"/>
            <a:ext cx="3856530" cy="1803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9" y="1018101"/>
            <a:ext cx="2556011" cy="215965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3" y="1680148"/>
            <a:ext cx="4169113" cy="287540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强子量能器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36762" y="2648961"/>
            <a:ext cx="2550478" cy="19065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64572" y="3961945"/>
            <a:ext cx="868188" cy="468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7263" y="11827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可选的读出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高颗粒度：单元大小为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ASIC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读出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海量通道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极低功耗：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𝑚𝑊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𝐶h𝑎𝑛𝑛𝑒𝑙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电子学厚度：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𝑚𝑚</m:t>
                    </m:r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紧凑：薄、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大面积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94" y="1228848"/>
                <a:ext cx="4572000" cy="2373407"/>
              </a:xfrm>
              <a:prstGeom prst="rect">
                <a:avLst/>
              </a:prstGeom>
              <a:blipFill rotWithShape="0">
                <a:blip r:embed="rId4"/>
                <a:stretch>
                  <a:fillRect l="-2667" t="-2828" b="-3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目前读出的探测器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电子在</a:t>
            </a:r>
            <a:r>
              <a:rPr lang="en-US" altLang="zh-CN" dirty="0" smtClean="0"/>
              <a:t>GEM</a:t>
            </a:r>
            <a:r>
              <a:rPr lang="zh-CN" altLang="en-US" dirty="0" smtClean="0"/>
              <a:t>膜小孔发生雪崩放大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4" y="2196898"/>
            <a:ext cx="4648328" cy="21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4701340"/>
            <a:ext cx="5236262" cy="1500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834" y="4048488"/>
            <a:ext cx="2206885" cy="273285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</a:t>
            </a:r>
            <a:r>
              <a:rPr lang="en-US" altLang="zh-CN" baseline="30000" dirty="0" smtClean="0"/>
              <a:t>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>研制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kEKIJSXelJn7919s.5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k5glMXRUGEqfGKssZ3R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FjZkgoMRHasZ2hCqosgI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0m52TBSXCwqlVV_lIjV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VH24wrSteRI2FX9yd_J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.daZTwTK.ktqPXYPss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rnYKEFRiW9h40ytA7cB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o5BbJLRGmqF7B58PROV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11zRpFRDmBWWL6ChUmY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1682</TotalTime>
  <Words>1759</Words>
  <Application>Microsoft Office PowerPoint</Application>
  <PresentationFormat>全屏显示(4:3)</PresentationFormat>
  <Paragraphs>318</Paragraphs>
  <Slides>30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Office 主题</vt:lpstr>
      <vt:lpstr>自定义设计方案</vt:lpstr>
      <vt:lpstr>think-cell Slide</vt:lpstr>
      <vt:lpstr>图表</vt:lpstr>
      <vt:lpstr>PowerPoint 演示文稿</vt:lpstr>
      <vt:lpstr>目录</vt:lpstr>
      <vt:lpstr>CEPC项目</vt:lpstr>
      <vt:lpstr>量能器系统</vt:lpstr>
      <vt:lpstr>粒子流算法</vt:lpstr>
      <vt:lpstr>取样型量能器</vt:lpstr>
      <vt:lpstr>强子量能器</vt:lpstr>
      <vt:lpstr>目前读出的探测器</vt:lpstr>
      <vt:lpstr>30x30cm2 GEM探测器研制</vt:lpstr>
      <vt:lpstr>目录</vt:lpstr>
      <vt:lpstr>读出芯片介绍</vt:lpstr>
      <vt:lpstr>半数字化读出方案设计</vt:lpstr>
      <vt:lpstr>第一阶段方案</vt:lpstr>
      <vt:lpstr>第一阶段方案</vt:lpstr>
      <vt:lpstr>目录</vt:lpstr>
      <vt:lpstr>S曲线测试</vt:lpstr>
      <vt:lpstr>S曲线测试</vt:lpstr>
      <vt:lpstr>S曲线测试</vt:lpstr>
      <vt:lpstr>S曲线测试</vt:lpstr>
      <vt:lpstr>结果-刻度曲线</vt:lpstr>
      <vt:lpstr>结果-最小分辨电荷量</vt:lpstr>
      <vt:lpstr>探测器联调</vt:lpstr>
      <vt:lpstr>增益均匀性&amp;串扰</vt:lpstr>
      <vt:lpstr>目录</vt:lpstr>
      <vt:lpstr>FEB设计</vt:lpstr>
      <vt:lpstr>层叠</vt:lpstr>
      <vt:lpstr>FEB板</vt:lpstr>
      <vt:lpstr>DIF板设计</vt:lpstr>
      <vt:lpstr>进展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122</cp:revision>
  <dcterms:created xsi:type="dcterms:W3CDTF">2017-11-03T08:04:33Z</dcterms:created>
  <dcterms:modified xsi:type="dcterms:W3CDTF">2018-04-12T13:14:27Z</dcterms:modified>
</cp:coreProperties>
</file>